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8" r:id="rId4"/>
    <p:sldId id="261" r:id="rId5"/>
    <p:sldId id="259" r:id="rId6"/>
    <p:sldId id="260" r:id="rId7"/>
    <p:sldId id="275" r:id="rId8"/>
    <p:sldId id="277" r:id="rId9"/>
    <p:sldId id="263" r:id="rId10"/>
    <p:sldId id="264" r:id="rId11"/>
    <p:sldId id="266" r:id="rId12"/>
    <p:sldId id="268" r:id="rId13"/>
    <p:sldId id="286" r:id="rId14"/>
    <p:sldId id="284" r:id="rId15"/>
    <p:sldId id="279" r:id="rId16"/>
    <p:sldId id="281" r:id="rId17"/>
    <p:sldId id="285" r:id="rId18"/>
    <p:sldId id="287" r:id="rId19"/>
    <p:sldId id="274" r:id="rId20"/>
    <p:sldId id="282" r:id="rId21"/>
    <p:sldId id="280" r:id="rId22"/>
    <p:sldId id="271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2" autoAdjust="0"/>
    <p:restoredTop sz="94624" autoAdjust="0"/>
  </p:normalViewPr>
  <p:slideViewPr>
    <p:cSldViewPr>
      <p:cViewPr>
        <p:scale>
          <a:sx n="70" d="100"/>
          <a:sy n="70" d="100"/>
        </p:scale>
        <p:origin x="-14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14"/>
          </c:dPt>
          <c:dPt>
            <c:idx val="1"/>
            <c:explosion val="10"/>
          </c:dPt>
          <c:dPt>
            <c:idx val="2"/>
            <c:explosion val="11"/>
          </c:dPt>
          <c:cat>
            <c:strRef>
              <c:f>Лист1!$A$2:$A$4</c:f>
              <c:strCache>
                <c:ptCount val="3"/>
                <c:pt idx="0">
                  <c:v>Хотят</c:v>
                </c:pt>
                <c:pt idx="1">
                  <c:v>Не хотят</c:v>
                </c:pt>
                <c:pt idx="2">
                  <c:v>Не знают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12</c:v>
                </c:pt>
                <c:pt idx="2">
                  <c:v>12</c:v>
                </c:pt>
              </c:numCache>
            </c:numRef>
          </c:val>
        </c:ser>
        <c:dLbls/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7.164929229341728E-2"/>
          <c:y val="0"/>
          <c:w val="0.54523502897617515"/>
          <c:h val="0.886451751341527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explosion val="25"/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Лист1!$A$2:$A$5</c:f>
              <c:strCache>
                <c:ptCount val="3"/>
                <c:pt idx="0">
                  <c:v>хотят</c:v>
                </c:pt>
                <c:pt idx="1">
                  <c:v>не хотят</c:v>
                </c:pt>
                <c:pt idx="2">
                  <c:v>не знают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</c:v>
                </c:pt>
                <c:pt idx="1">
                  <c:v>4</c:v>
                </c:pt>
                <c:pt idx="2">
                  <c:v>1.4</c:v>
                </c:pt>
              </c:numCache>
            </c:numRef>
          </c:val>
        </c:ser>
        <c:dLbls/>
      </c:pie3DChart>
    </c:plotArea>
    <c:legend>
      <c:legendPos val="r"/>
      <c:legendEntry>
        <c:idx val="3"/>
        <c:delete val="1"/>
      </c:legendEntry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55E53-F87A-4439-8C20-55C150EC0F3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B4DE-E5C4-46E7-B756-00D3C9D54F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107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1B4DE-E5C4-46E7-B756-00D3C9D54F5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4CD2-B08E-41FB-BAAA-46EAB0E667F2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2DF0-E7E7-42DB-AB2C-6D84BC6904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51;&#1048;&#1044;&#1045;&#1056;%202016\&#1051;&#1048;&#1044;&#1045;&#1056;%202016\Klassicheskaya_muzyka-fortepiano_i_instrumentalnaya_obrabotk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3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34.jpeg"/><Relationship Id="rId1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12" Type="http://schemas.microsoft.com/office/2007/relationships/hdphoto" Target="../media/hdphoto9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69.jpeg"/><Relationship Id="rId5" Type="http://schemas.openxmlformats.org/officeDocument/2006/relationships/image" Target="../media/image65.jpe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428"/>
            <a:ext cx="9156010" cy="68714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9752" y="220046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Муниципальное казенное общеобразовательное учреждение</a:t>
            </a:r>
            <a:br>
              <a:rPr lang="ru-RU" b="1" i="1" dirty="0" smtClean="0"/>
            </a:br>
            <a:r>
              <a:rPr lang="ru-RU" b="1" i="1" dirty="0" smtClean="0"/>
              <a:t>«Средняя общеобразовательная школа №6» </a:t>
            </a:r>
            <a:r>
              <a:rPr lang="ru-RU" b="1" i="1" dirty="0" err="1" smtClean="0"/>
              <a:t>с.Дербетовка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Апанасенковского</a:t>
            </a:r>
            <a:r>
              <a:rPr lang="ru-RU" b="1" i="1" dirty="0" smtClean="0"/>
              <a:t> района</a:t>
            </a:r>
            <a:br>
              <a:rPr lang="ru-RU" b="1" i="1" dirty="0" smtClean="0"/>
            </a:br>
            <a:r>
              <a:rPr lang="ru-RU" b="1" i="1" dirty="0" smtClean="0"/>
              <a:t>Ставропольского края</a:t>
            </a:r>
            <a:endParaRPr lang="ru-RU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28801"/>
            <a:ext cx="6649450" cy="484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or68sUo30Y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1174" y="642918"/>
            <a:ext cx="2561632" cy="26432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Klassicheskaya_muzyka-fortepiano_i_instrumentalnaya_obrabot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286776" y="357166"/>
            <a:ext cx="519114" cy="519114"/>
          </a:xfrm>
          <a:prstGeom prst="rect">
            <a:avLst/>
          </a:prstGeom>
        </p:spPr>
      </p:pic>
      <p:pic>
        <p:nvPicPr>
          <p:cNvPr id="10" name="Рисунок 9" descr="1u977q8UKQw.jpg"/>
          <p:cNvPicPr>
            <a:picLocks noChangeAspect="1"/>
          </p:cNvPicPr>
          <p:nvPr/>
        </p:nvPicPr>
        <p:blipFill>
          <a:blip r:embed="rId7" cstate="print"/>
          <a:srcRect l="13804" t="15517" b="28236"/>
          <a:stretch>
            <a:fillRect/>
          </a:stretch>
        </p:blipFill>
        <p:spPr>
          <a:xfrm>
            <a:off x="6286480" y="3500438"/>
            <a:ext cx="2857520" cy="321471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037" y="0"/>
            <a:ext cx="915003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124744"/>
            <a:ext cx="682412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борудование:</a:t>
            </a:r>
          </a:p>
          <a:p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Фотоаппарат 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Сканер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Компьютер</a:t>
            </a:r>
          </a:p>
          <a:p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 descr="images (7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2066" y="4500570"/>
            <a:ext cx="3327882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4962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714480" y="4572008"/>
            <a:ext cx="304798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1519" y="55932"/>
            <a:ext cx="8653331" cy="1224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6250"/>
                <a:gd name="adj2" fmla="val 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и сроки реализации проекта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5279952"/>
              </p:ext>
            </p:extLst>
          </p:nvPr>
        </p:nvGraphicFramePr>
        <p:xfrm>
          <a:off x="251519" y="1280068"/>
          <a:ext cx="8491227" cy="4377257"/>
        </p:xfrm>
        <a:graphic>
          <a:graphicData uri="http://schemas.openxmlformats.org/drawingml/2006/table">
            <a:tbl>
              <a:tblPr/>
              <a:tblGrid>
                <a:gridCol w="936104"/>
                <a:gridCol w="1704439"/>
                <a:gridCol w="3239683"/>
                <a:gridCol w="2611001"/>
              </a:tblGrid>
              <a:tr h="628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Этап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Сроки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Мероприятия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Участники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086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Сентябрь 2015г.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Определение темы и актуальности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Опрос школьников и  обработка результатов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Встреча и беседа со спонсором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Выбор инициативной группы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Осуществление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программы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Члены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ШОКа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школьники, учителя, Лавриненко А. Ф.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9" name="Рисунок 8" descr="102_2932.JPG"/>
          <p:cNvPicPr>
            <a:picLocks noChangeAspect="1"/>
          </p:cNvPicPr>
          <p:nvPr/>
        </p:nvPicPr>
        <p:blipFill>
          <a:blip r:embed="rId4" cstate="print"/>
          <a:srcRect t="27985"/>
          <a:stretch>
            <a:fillRect/>
          </a:stretch>
        </p:blipFill>
        <p:spPr>
          <a:xfrm>
            <a:off x="0" y="4794892"/>
            <a:ext cx="3418922" cy="206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99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4635" y="4862615"/>
            <a:ext cx="2570215" cy="192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9" y="761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5246014"/>
              </p:ext>
            </p:extLst>
          </p:nvPr>
        </p:nvGraphicFramePr>
        <p:xfrm>
          <a:off x="323528" y="667947"/>
          <a:ext cx="8064896" cy="2749716"/>
        </p:xfrm>
        <a:graphic>
          <a:graphicData uri="http://schemas.openxmlformats.org/drawingml/2006/table">
            <a:tbl>
              <a:tblPr/>
              <a:tblGrid>
                <a:gridCol w="936104"/>
                <a:gridCol w="1728192"/>
                <a:gridCol w="3024336"/>
                <a:gridCol w="2376264"/>
              </a:tblGrid>
              <a:tr h="524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Этап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Сроки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Мероприятия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Участники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742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Октябрь 2015года-Февраль 2016 года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Сбор фотографий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Изучение материалов школьного музея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Осуществление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программы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Члены инициативной группы,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обучающиеся, учителя, жители села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10" name="Рисунок 9" descr="rY4SNfwNEzE.jpg"/>
          <p:cNvPicPr>
            <a:picLocks noChangeAspect="1"/>
          </p:cNvPicPr>
          <p:nvPr/>
        </p:nvPicPr>
        <p:blipFill>
          <a:blip r:embed="rId4" cstate="print"/>
          <a:srcRect t="15516" r="3374" b="12720"/>
          <a:stretch>
            <a:fillRect/>
          </a:stretch>
        </p:blipFill>
        <p:spPr>
          <a:xfrm>
            <a:off x="6516216" y="3645024"/>
            <a:ext cx="2457952" cy="304441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 descr="Q38lS95NxX8.jpg"/>
          <p:cNvPicPr>
            <a:picLocks noChangeAspect="1"/>
          </p:cNvPicPr>
          <p:nvPr/>
        </p:nvPicPr>
        <p:blipFill>
          <a:blip r:embed="rId5" cstate="print"/>
          <a:srcRect l="16680" t="31250" r="40692" b="36458"/>
          <a:stretch>
            <a:fillRect/>
          </a:stretch>
        </p:blipFill>
        <p:spPr>
          <a:xfrm>
            <a:off x="179512" y="3573016"/>
            <a:ext cx="2214546" cy="314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Kh7ZJOSWRE.jpg"/>
          <p:cNvPicPr>
            <a:picLocks noChangeAspect="1"/>
          </p:cNvPicPr>
          <p:nvPr/>
        </p:nvPicPr>
        <p:blipFill>
          <a:blip r:embed="rId6" cstate="print"/>
          <a:srcRect t="16279" r="30669" b="11627"/>
          <a:stretch>
            <a:fillRect/>
          </a:stretch>
        </p:blipFill>
        <p:spPr>
          <a:xfrm>
            <a:off x="2483768" y="3573016"/>
            <a:ext cx="369328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9" y="7616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UZai2WcMaik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8278" b="26768"/>
          <a:stretch/>
        </p:blipFill>
        <p:spPr>
          <a:xfrm>
            <a:off x="6101878" y="682388"/>
            <a:ext cx="2934618" cy="353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285860"/>
            <a:ext cx="567328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 герои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214818"/>
            <a:ext cx="4572000" cy="231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 геро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253040"/>
            <a:ext cx="3929058" cy="260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5429288" cy="1714504"/>
          </a:xfrm>
        </p:spPr>
        <p:txBody>
          <a:bodyPr>
            <a:prstTxWarp prst="textDouble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 с Героями труда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9" y="7616"/>
            <a:ext cx="9144000" cy="6858000"/>
          </a:xfrm>
          <a:prstGeom prst="rect">
            <a:avLst/>
          </a:prstGeom>
        </p:spPr>
      </p:pic>
      <p:graphicFrame>
        <p:nvGraphicFramePr>
          <p:cNvPr id="7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80065089"/>
              </p:ext>
            </p:extLst>
          </p:nvPr>
        </p:nvGraphicFramePr>
        <p:xfrm>
          <a:off x="561921" y="188640"/>
          <a:ext cx="8064896" cy="4006331"/>
        </p:xfrm>
        <a:graphic>
          <a:graphicData uri="http://schemas.openxmlformats.org/drawingml/2006/table">
            <a:tbl>
              <a:tblPr/>
              <a:tblGrid>
                <a:gridCol w="905894"/>
                <a:gridCol w="1758401"/>
                <a:gridCol w="3024859"/>
                <a:gridCol w="2375742"/>
              </a:tblGrid>
              <a:tr h="5620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Этап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Сроки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Мероприятия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Участники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866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Февраль - март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2016 года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Подготовка и отбор фото для сканирования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Сканирование полученного материала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Осуществление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программы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Продолжение сбора фотографий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Члены инициативной группы, учителя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11" name="Рисунок 10" descr="OVadcqNcxrc.jpg"/>
          <p:cNvPicPr>
            <a:picLocks noChangeAspect="1"/>
          </p:cNvPicPr>
          <p:nvPr/>
        </p:nvPicPr>
        <p:blipFill>
          <a:blip r:embed="rId4" cstate="print"/>
          <a:srcRect l="9267" t="13542" r="3624" b="34375"/>
          <a:stretch>
            <a:fillRect/>
          </a:stretch>
        </p:blipFill>
        <p:spPr>
          <a:xfrm>
            <a:off x="6500794" y="2924944"/>
            <a:ext cx="2643206" cy="3621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PpJLXnSgAY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r="-10957" b="33706"/>
          <a:stretch>
            <a:fillRect/>
          </a:stretch>
        </p:blipFill>
        <p:spPr>
          <a:xfrm>
            <a:off x="0" y="2928934"/>
            <a:ext cx="371474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BHolLR_dT3s.jpg"/>
          <p:cNvPicPr>
            <a:picLocks noChangeAspect="1"/>
          </p:cNvPicPr>
          <p:nvPr/>
        </p:nvPicPr>
        <p:blipFill>
          <a:blip r:embed="rId6" cstate="print"/>
          <a:srcRect l="6250" r="27344"/>
          <a:stretch>
            <a:fillRect/>
          </a:stretch>
        </p:blipFill>
        <p:spPr>
          <a:xfrm>
            <a:off x="3286116" y="3857628"/>
            <a:ext cx="3214710" cy="272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53136011"/>
              </p:ext>
            </p:extLst>
          </p:nvPr>
        </p:nvGraphicFramePr>
        <p:xfrm>
          <a:off x="568325" y="836712"/>
          <a:ext cx="8007350" cy="398584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20750"/>
                <a:gridCol w="1498749"/>
                <a:gridCol w="3125639"/>
                <a:gridCol w="2462212"/>
              </a:tblGrid>
              <a:tr h="54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Этап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Сроки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Мероприятия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Участники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798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март- май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2016 года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Разработка вариантов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Отправка в печать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Печать и размещение стендов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Подведение итогов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Осуществление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программы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Члены инициативной группы, учителя, фотомастерская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Рисунок 7" descr="DSCN49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3790" y="4232163"/>
            <a:ext cx="2414040" cy="181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49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4221088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Sh69e7KtrI.jpg"/>
          <p:cNvPicPr>
            <a:picLocks noChangeAspect="1"/>
          </p:cNvPicPr>
          <p:nvPr/>
        </p:nvPicPr>
        <p:blipFill>
          <a:blip r:embed="rId6" cstate="print"/>
          <a:srcRect l="3125" t="2777" r="31250"/>
          <a:stretch>
            <a:fillRect/>
          </a:stretch>
        </p:blipFill>
        <p:spPr>
          <a:xfrm>
            <a:off x="3347864" y="4774399"/>
            <a:ext cx="2786050" cy="208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3342820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498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5912378" y="357166"/>
            <a:ext cx="3231622" cy="2423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4980.JPG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179512" y="3500438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49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49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3000372"/>
            <a:ext cx="3214678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49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1500174"/>
            <a:ext cx="2666987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49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6116" y="285728"/>
            <a:ext cx="2428860" cy="182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496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86181" y="4505535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N496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143116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N496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29454" y="5190169"/>
            <a:ext cx="2071670" cy="155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N497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28860" y="1214422"/>
            <a:ext cx="2143108" cy="160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3.jpg"/>
          <p:cNvPicPr>
            <a:picLocks noChangeAspect="1"/>
          </p:cNvPicPr>
          <p:nvPr/>
        </p:nvPicPr>
        <p:blipFill>
          <a:blip r:embed="rId13" cstate="print">
            <a:grayscl/>
          </a:blip>
          <a:srcRect l="18593" r="15975"/>
          <a:stretch>
            <a:fillRect/>
          </a:stretch>
        </p:blipFill>
        <p:spPr>
          <a:xfrm>
            <a:off x="-13002" y="5051731"/>
            <a:ext cx="1857388" cy="183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8.jpg"/>
          <p:cNvPicPr>
            <a:picLocks noChangeAspect="1"/>
          </p:cNvPicPr>
          <p:nvPr/>
        </p:nvPicPr>
        <p:blipFill>
          <a:blip r:embed="rId14" cstate="print">
            <a:grayscl/>
          </a:blip>
          <a:srcRect l="47601" t="34957" r="23437" b="23137"/>
          <a:stretch>
            <a:fillRect/>
          </a:stretch>
        </p:blipFill>
        <p:spPr>
          <a:xfrm>
            <a:off x="7429520" y="1500174"/>
            <a:ext cx="190135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302483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9" y="761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Рисунок 16" descr="lOReIRhs7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6322"/>
            <a:ext cx="3071802" cy="172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EMTD7ZPknl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66"/>
            <a:ext cx="3571900" cy="200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tOr2kAbI83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2500306"/>
            <a:ext cx="2476485" cy="139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UHXhTL0K1H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5699" y="4857760"/>
            <a:ext cx="3008301" cy="169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LSmxHRtQ5yY.jpg"/>
          <p:cNvPicPr>
            <a:picLocks noChangeAspect="1"/>
          </p:cNvPicPr>
          <p:nvPr/>
        </p:nvPicPr>
        <p:blipFill>
          <a:blip r:embed="rId7" cstate="print"/>
          <a:srcRect l="23091" r="15971"/>
          <a:stretch>
            <a:fillRect/>
          </a:stretch>
        </p:blipFill>
        <p:spPr>
          <a:xfrm rot="5400000">
            <a:off x="6594235" y="379155"/>
            <a:ext cx="2428892" cy="224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lwaHj0hBqd0.jpg"/>
          <p:cNvPicPr>
            <a:picLocks noChangeAspect="1"/>
          </p:cNvPicPr>
          <p:nvPr/>
        </p:nvPicPr>
        <p:blipFill>
          <a:blip r:embed="rId8" cstate="print"/>
          <a:srcRect t="7291" b="13541"/>
          <a:stretch>
            <a:fillRect/>
          </a:stretch>
        </p:blipFill>
        <p:spPr>
          <a:xfrm rot="16200000">
            <a:off x="3569119" y="74163"/>
            <a:ext cx="243439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NzzYFbtI8aQ.jpg"/>
          <p:cNvPicPr>
            <a:picLocks noChangeAspect="1"/>
          </p:cNvPicPr>
          <p:nvPr/>
        </p:nvPicPr>
        <p:blipFill>
          <a:blip r:embed="rId9" cstate="print"/>
          <a:srcRect l="21875" t="15278" r="14063" b="8333"/>
          <a:stretch>
            <a:fillRect/>
          </a:stretch>
        </p:blipFill>
        <p:spPr>
          <a:xfrm>
            <a:off x="5522743" y="2428868"/>
            <a:ext cx="362125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yrThlsVnqk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3357562"/>
            <a:ext cx="2428860" cy="136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8pGh4wp_kRI.jpg"/>
          <p:cNvPicPr>
            <a:picLocks noChangeAspect="1"/>
          </p:cNvPicPr>
          <p:nvPr/>
        </p:nvPicPr>
        <p:blipFill>
          <a:blip r:embed="rId11" cstate="print"/>
          <a:srcRect l="3846" r="11538"/>
          <a:stretch>
            <a:fillRect/>
          </a:stretch>
        </p:blipFill>
        <p:spPr>
          <a:xfrm>
            <a:off x="4500562" y="5385818"/>
            <a:ext cx="2214578" cy="147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-9D3Mc4IaBo.jpg"/>
          <p:cNvPicPr>
            <a:picLocks noChangeAspect="1"/>
          </p:cNvPicPr>
          <p:nvPr/>
        </p:nvPicPr>
        <p:blipFill>
          <a:blip r:embed="rId12" cstate="print"/>
          <a:srcRect l="20313" t="19444" r="37500" b="16666"/>
          <a:stretch>
            <a:fillRect/>
          </a:stretch>
        </p:blipFill>
        <p:spPr>
          <a:xfrm>
            <a:off x="0" y="1857364"/>
            <a:ext cx="2000264" cy="170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S9t8JBFhmyY.jpg"/>
          <p:cNvPicPr>
            <a:picLocks noChangeAspect="1"/>
          </p:cNvPicPr>
          <p:nvPr/>
        </p:nvPicPr>
        <p:blipFill>
          <a:blip r:embed="rId13" cstate="print"/>
          <a:srcRect l="7812" r="16406" b="1389"/>
          <a:stretch>
            <a:fillRect/>
          </a:stretch>
        </p:blipFill>
        <p:spPr>
          <a:xfrm>
            <a:off x="2771800" y="4437112"/>
            <a:ext cx="2286016" cy="167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9" y="7616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1939</a:t>
            </a:r>
            <a:endParaRPr lang="ru-RU" dirty="0"/>
          </a:p>
        </p:txBody>
      </p:sp>
      <p:pic>
        <p:nvPicPr>
          <p:cNvPr id="5" name="Рисунок 4" descr="lL0qgBAOAIo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rcRect l="14843" t="6944" r="17969" b="27778"/>
          <a:stretch>
            <a:fillRect/>
          </a:stretch>
        </p:blipFill>
        <p:spPr>
          <a:xfrm>
            <a:off x="-1" y="0"/>
            <a:ext cx="9166369" cy="5643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5929330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Трудовая бригада. 1939 год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351377533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6" name="Прямоугольник 45"/>
          <p:cNvSpPr/>
          <p:nvPr/>
        </p:nvSpPr>
        <p:spPr>
          <a:xfrm>
            <a:off x="1643042" y="214290"/>
            <a:ext cx="64670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Примерный макет стенда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" name="Рисунок 19" descr="Здесь оживают лики поколен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8858312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35596" y="-1106996"/>
            <a:ext cx="7272808" cy="914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5784" y="1268760"/>
            <a:ext cx="71438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проект</a:t>
            </a:r>
            <a:b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Направление: «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</a:t>
            </a:r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 проекта: «Здесь оживают лики поколений…»</a:t>
            </a:r>
            <a:endParaRPr lang="ru-RU" sz="2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3297205"/>
            <a:ext cx="324035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Выполнила:</a:t>
            </a:r>
          </a:p>
          <a:p>
            <a: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Бондарева Полина</a:t>
            </a:r>
          </a:p>
          <a:p>
            <a: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редседатель объединения детей и подростков «Школьная республика</a:t>
            </a:r>
            <a:b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МКОУ СОШ №6</a:t>
            </a:r>
            <a:b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с.Дербетовка</a:t>
            </a:r>
            <a: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Апанасенковского</a:t>
            </a:r>
            <a:r>
              <a:rPr lang="ru-RU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района, </a:t>
            </a:r>
          </a:p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Ставропольского края</a:t>
            </a:r>
            <a:endParaRPr lang="ru-RU" b="1" i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DSCN4959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285852" y="3571876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2319" cy="686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0747" t="10742" r="19839" b="6250"/>
          <a:stretch>
            <a:fillRect/>
          </a:stretch>
        </p:blipFill>
        <p:spPr bwMode="auto">
          <a:xfrm>
            <a:off x="1142976" y="0"/>
            <a:ext cx="7261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04606" y="5000636"/>
            <a:ext cx="293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https://vk.com/likipokoleniy</a:t>
            </a:r>
            <a:endParaRPr lang="ru-RU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714356"/>
            <a:ext cx="2071702" cy="2858041"/>
          </a:xfrm>
          <a:prstGeom prst="rect">
            <a:avLst/>
          </a:prstGeom>
        </p:spPr>
      </p:pic>
      <p:pic>
        <p:nvPicPr>
          <p:cNvPr id="6" name="Рисунок 5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714356"/>
            <a:ext cx="2071702" cy="2858041"/>
          </a:xfrm>
          <a:prstGeom prst="rect">
            <a:avLst/>
          </a:prstGeom>
        </p:spPr>
      </p:pic>
      <p:pic>
        <p:nvPicPr>
          <p:cNvPr id="7" name="Рисунок 6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714356"/>
            <a:ext cx="2071702" cy="2858041"/>
          </a:xfrm>
          <a:prstGeom prst="rect">
            <a:avLst/>
          </a:prstGeom>
        </p:spPr>
      </p:pic>
      <p:pic>
        <p:nvPicPr>
          <p:cNvPr id="8" name="Рисунок 7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3714752"/>
            <a:ext cx="2071702" cy="2858041"/>
          </a:xfrm>
          <a:prstGeom prst="rect">
            <a:avLst/>
          </a:prstGeom>
        </p:spPr>
      </p:pic>
      <p:pic>
        <p:nvPicPr>
          <p:cNvPr id="9" name="Рисунок 8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3714752"/>
            <a:ext cx="2071702" cy="2858041"/>
          </a:xfrm>
          <a:prstGeom prst="rect">
            <a:avLst/>
          </a:prstGeom>
        </p:spPr>
      </p:pic>
      <p:pic>
        <p:nvPicPr>
          <p:cNvPr id="10" name="Рисунок 9" descr="i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714752"/>
            <a:ext cx="2071702" cy="28580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7033" y="1643050"/>
            <a:ext cx="2000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Бумага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Карта памяти для фотоаппарата </a:t>
            </a:r>
            <a:r>
              <a:rPr lang="ru-RU" sz="1600" b="1" i="1" dirty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(</a:t>
            </a:r>
            <a:r>
              <a:rPr lang="ru-RU" sz="1600" b="1" i="1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4гб)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стенд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7033" y="85723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Статья расходов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10464" y="835690"/>
            <a:ext cx="173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Количество единиц</a:t>
            </a:r>
            <a:endParaRPr lang="ru-RU" b="1" i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464" y="1643050"/>
            <a:ext cx="129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1 </a:t>
            </a:r>
            <a:r>
              <a:rPr lang="ru-RU" sz="1600" b="1" i="1" dirty="0" err="1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уп</a:t>
            </a: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i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1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endParaRPr lang="ru-RU" sz="1600" b="1" i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10шт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57884" y="857232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Стоимость за</a:t>
            </a:r>
            <a:b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 единицу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072198" y="1643050"/>
            <a:ext cx="145213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300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i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400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i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1300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i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686175" y="3881319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Общая сумма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678761" y="478632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13700руб.</a:t>
            </a:r>
            <a:endParaRPr lang="ru-RU" b="1" dirty="0"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3607" y="3862992"/>
            <a:ext cx="1613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Имеющиеся ресурсы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500430" y="4572008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Фотографии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Компьютер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Сканер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Фотоаппарат </a:t>
            </a:r>
            <a:endParaRPr lang="ru-RU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57885" y="3929066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Запрашиваемые ресурсы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929322" y="4710507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13700руб. </a:t>
            </a:r>
          </a:p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   у СПК </a:t>
            </a:r>
            <a:r>
              <a:rPr lang="ru-RU" b="1" i="1" dirty="0" err="1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им.Апанасенко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0122" y="421967"/>
            <a:ext cx="79208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FrankRuehl" pitchFamily="34" charset="-79"/>
              </a:rPr>
              <a:t>ЭКОНОМИЧЕСКИЙ РАСЧЁТ ПРОЕКТА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FrankRuehl" pitchFamily="34" charset="-79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0" descr="i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590" y="-315416"/>
            <a:ext cx="9176590" cy="7173416"/>
          </a:xfrm>
          <a:prstGeom prst="rect">
            <a:avLst/>
          </a:prstGeom>
        </p:spPr>
      </p:pic>
      <p:pic>
        <p:nvPicPr>
          <p:cNvPr id="4" name="Рисунок 3" descr="DSCN497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892" y="5250669"/>
            <a:ext cx="2143108" cy="160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2" y="-315416"/>
            <a:ext cx="6374950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Ожидаемые результаты проекта: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процессе проектной деятельности жители и гости села смогут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ознакомиться с миром профессий прошлых лет;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очувствовать значимость собственного вклада в общее дело;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ыявить уникальные людские судьбы, заслуживающие того, чтобы о них знали и помнили, изучали их наследие, воспитывались на их примере.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4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on_92_sm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39752" y="1518385"/>
            <a:ext cx="45005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itchFamily="82" charset="0"/>
              </a:rPr>
              <a:t>Спасибо за внимание!</a:t>
            </a:r>
            <a:endParaRPr lang="ru-RU" sz="7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9" name="Рисунок 8" descr="pesochnya3_0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8742">
            <a:off x="919639" y="411638"/>
            <a:ext cx="2263354" cy="142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russian-peasants_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770490">
            <a:off x="799772" y="5152283"/>
            <a:ext cx="1500178" cy="116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KsVc5cTHpw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766" t="-7779"/>
          <a:stretch>
            <a:fillRect/>
          </a:stretch>
        </p:blipFill>
        <p:spPr>
          <a:xfrm>
            <a:off x="5357818" y="4071942"/>
            <a:ext cx="1617605" cy="18699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 descr="DSCN4962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61645">
            <a:off x="6072198" y="642918"/>
            <a:ext cx="2381235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N4969.JP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5862" r="6895" b="31034"/>
          <a:stretch>
            <a:fillRect/>
          </a:stretch>
        </p:blipFill>
        <p:spPr>
          <a:xfrm rot="379207">
            <a:off x="778426" y="3908858"/>
            <a:ext cx="1467385" cy="112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N4978.JPG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4936">
            <a:off x="2461843" y="5080954"/>
            <a:ext cx="1333477" cy="10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1u977q8UKQw.jpg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804" t="15517" b="28236"/>
          <a:stretch>
            <a:fillRect/>
          </a:stretch>
        </p:blipFill>
        <p:spPr>
          <a:xfrm>
            <a:off x="6643702" y="3643290"/>
            <a:ext cx="2500298" cy="321471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003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51720" y="333246"/>
            <a:ext cx="5786478" cy="7017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Идея проекта:</a:t>
            </a:r>
          </a:p>
          <a:p>
            <a:pPr algn="ctr"/>
            <a:r>
              <a:rPr lang="ru-RU" sz="4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Современными средствами представить историю малой родины посредством организации оформления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стендов</a:t>
            </a:r>
            <a:endParaRPr lang="ru-RU" sz="4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DSCN4958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5999"/>
          <a:stretch>
            <a:fillRect/>
          </a:stretch>
        </p:blipFill>
        <p:spPr>
          <a:xfrm>
            <a:off x="-108520" y="4929198"/>
            <a:ext cx="2391712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 (1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85851" y="260648"/>
            <a:ext cx="6429421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 проблемы:</a:t>
            </a: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является связующим звеном между прошлым, настоящим 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будущим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i (1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3684" y="3501008"/>
            <a:ext cx="338031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kolhoz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063" y="3933056"/>
            <a:ext cx="2496341" cy="2496327"/>
          </a:xfrm>
          <a:prstGeom prst="ellipse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14546" y="214290"/>
            <a:ext cx="428628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проекта: </a:t>
            </a:r>
            <a:b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753447"/>
            <a:ext cx="6143668" cy="68018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Tx/>
              <a:buChar char="-"/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привлечь внимание обучающихся к добросовестному отношению к труду жителей села, формировать ценностно-мотивационные ориентации молодого поколения;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-способствовать формированию положительной нравственной оценки  трудолюбия, любви к профессии, гордости за своё Отечество;</a:t>
            </a:r>
            <a:b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сохранять историю своего села;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воспитывать чувство гордости  за свое село и людей, которые трудились и трудятся в разных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отраслях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9807" y="4315200"/>
            <a:ext cx="1847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045561"/>
            <a:ext cx="41248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проекта: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98072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     раскрыть значение и ценность труда в жизни человека</a:t>
            </a:r>
          </a:p>
        </p:txBody>
      </p:sp>
      <p:pic>
        <p:nvPicPr>
          <p:cNvPr id="9" name="Рисунок 8" descr="DSCN4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16" y="5286388"/>
            <a:ext cx="2095484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7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552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835696" y="429318"/>
            <a:ext cx="528641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проведения:</a:t>
            </a: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6866" y="1286676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Организованная коллективно – творческая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480" y="2360818"/>
            <a:ext cx="58128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Срок реализации проекта:</a:t>
            </a:r>
            <a:endParaRPr lang="ru-RU" sz="36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87521" y="3068960"/>
            <a:ext cx="45111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Сентябрь 2015 г. – май 2016 г.</a:t>
            </a: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3968189"/>
            <a:ext cx="49439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Состав участников: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39208" y="4797152"/>
            <a:ext cx="62151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Обучающиеся МКОУ СОШ №6, </a:t>
            </a:r>
          </a:p>
          <a:p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жители села</a:t>
            </a: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DSCN4960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572264" y="5054214"/>
            <a:ext cx="2405047" cy="180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9177"/>
          </a:xfrm>
        </p:spPr>
      </p:pic>
      <p:sp>
        <p:nvSpPr>
          <p:cNvPr id="5" name="Прямоугольник 4"/>
          <p:cNvSpPr/>
          <p:nvPr/>
        </p:nvSpPr>
        <p:spPr>
          <a:xfrm>
            <a:off x="1547664" y="548680"/>
            <a:ext cx="66437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Школьникам задали следующие вопросы: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1270" y="1947121"/>
            <a:ext cx="6023591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Хочешь ли ты, чтобы в школе и других учреждениях нашего села появились стенды с фотографиями  тружеников села прошлых лет?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Хочешь ли ты принимать участие в сборе материала?</a:t>
            </a:r>
          </a:p>
          <a:p>
            <a:pPr algn="ctr"/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i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870176"/>
            <a:ext cx="2987824" cy="298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2460506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8484" y="4313400"/>
            <a:ext cx="2095903" cy="2101376"/>
          </a:xfrm>
          <a:prstGeom prst="ellipse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615670" y="6257835"/>
            <a:ext cx="42979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опросе участвовало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 обучающихся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6451" y="116632"/>
            <a:ext cx="4343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Ответы школьников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вопросы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6457" y="137719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1.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408304116"/>
              </p:ext>
            </p:extLst>
          </p:nvPr>
        </p:nvGraphicFramePr>
        <p:xfrm>
          <a:off x="3377853" y="3717032"/>
          <a:ext cx="3888432" cy="282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48064" y="3717032"/>
            <a:ext cx="211822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2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DSCN4961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580112" y="1196752"/>
            <a:ext cx="2067142" cy="155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2476075304"/>
              </p:ext>
            </p:extLst>
          </p:nvPr>
        </p:nvGraphicFramePr>
        <p:xfrm>
          <a:off x="1285852" y="1928802"/>
          <a:ext cx="4000528" cy="246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1471" y="26369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80%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71671" y="2973746"/>
            <a:ext cx="81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13%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820067" y="455582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66%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128382" y="4925159"/>
            <a:ext cx="105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14%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117779" y="5294491"/>
            <a:ext cx="124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20%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214942" y="328612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7%</a:t>
            </a: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1556792"/>
            <a:ext cx="5143536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Место 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реализации проекта</a:t>
            </a: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b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3966" y="2924944"/>
            <a:ext cx="62646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МКОУ СОШ №6 </a:t>
            </a:r>
          </a:p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с. Дербетовка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 descr="i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4" y="4000504"/>
            <a:ext cx="285749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2460506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140" y="4429132"/>
            <a:ext cx="1995054" cy="2000264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407170"/>
            <a:ext cx="3491880" cy="239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398</Words>
  <Application>Microsoft Office PowerPoint</Application>
  <PresentationFormat>Экран (4:3)</PresentationFormat>
  <Paragraphs>138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Встреча с Героями труда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RePack by SPecialiST</cp:lastModifiedBy>
  <cp:revision>130</cp:revision>
  <dcterms:created xsi:type="dcterms:W3CDTF">2014-12-05T16:51:05Z</dcterms:created>
  <dcterms:modified xsi:type="dcterms:W3CDTF">2016-03-23T08:16:07Z</dcterms:modified>
</cp:coreProperties>
</file>