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Профессия - </a:t>
            </a:r>
            <a:r>
              <a:rPr lang="ru-RU" sz="5400" dirty="0" smtClean="0"/>
              <a:t>Учитель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                                                      </a:t>
            </a:r>
            <a:endParaRPr lang="ru-RU" dirty="0" smtClean="0"/>
          </a:p>
          <a:p>
            <a:r>
              <a:rPr lang="ru-RU" dirty="0" smtClean="0"/>
              <a:t>Презентацию </a:t>
            </a:r>
            <a:r>
              <a:rPr lang="ru-RU" dirty="0" smtClean="0"/>
              <a:t>подготовил</a:t>
            </a:r>
          </a:p>
          <a:p>
            <a:r>
              <a:rPr lang="ru-RU" dirty="0" smtClean="0"/>
              <a:t>                                                 </a:t>
            </a:r>
            <a:r>
              <a:rPr lang="ru-RU" dirty="0" smtClean="0"/>
              <a:t>обучающийся </a:t>
            </a:r>
            <a:r>
              <a:rPr lang="ru-RU" dirty="0" smtClean="0"/>
              <a:t> </a:t>
            </a:r>
            <a:r>
              <a:rPr lang="ru-RU" dirty="0" smtClean="0"/>
              <a:t>9 </a:t>
            </a:r>
            <a:r>
              <a:rPr lang="ru-RU" dirty="0" smtClean="0"/>
              <a:t>класса                       </a:t>
            </a:r>
            <a:r>
              <a:rPr lang="ru-RU" dirty="0" smtClean="0"/>
              <a:t>МКОУ СОШ №6</a:t>
            </a:r>
            <a:endParaRPr lang="ru-RU" dirty="0" smtClean="0"/>
          </a:p>
          <a:p>
            <a:r>
              <a:rPr lang="ru-RU" dirty="0" smtClean="0"/>
              <a:t>                                                           Малыгин Александр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История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Как таковых профессий в доисторические времена не было. Люди занимались то охотой, то собирательством, и кочевали с места на место. Материально-технические условия для развития разделения труда отсутствовали.</a:t>
            </a:r>
          </a:p>
          <a:p>
            <a:r>
              <a:rPr lang="ru-RU" dirty="0" smtClean="0"/>
              <a:t>Первые профессии начали появляться ещё в </a:t>
            </a:r>
            <a:r>
              <a:rPr lang="ru-RU" dirty="0" err="1" smtClean="0"/>
              <a:t>доцивилизационную</a:t>
            </a:r>
            <a:r>
              <a:rPr lang="ru-RU" dirty="0" smtClean="0"/>
              <a:t> эпоху, когда человек начал заниматься сельским хозяйством, овладел гончарным и кузнечным делом. Один и тот же человек ввиду ограниченности своих сил не мог одновременно лепить горшки, выковывать металлические инструменты и заниматься выращиванием пищи, поэтому начал развиваться товарный обмен.</a:t>
            </a:r>
          </a:p>
          <a:p>
            <a:r>
              <a:rPr lang="ru-RU" dirty="0" smtClean="0"/>
              <a:t>В двадцать первом веке существует очень много профессий. Некоторые из них популярны, а некоторые не очень. Но всё же некоторые из них особенно важны. Одной из самых важных  профессий 21 века является профессия учителя.     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Почему учитель?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 smtClean="0"/>
              <a:t>Многие из вас зададутся                                                                          вопросом</a:t>
            </a:r>
            <a:r>
              <a:rPr lang="en-US" sz="1800" dirty="0" smtClean="0"/>
              <a:t>:&lt;&lt;</a:t>
            </a:r>
            <a:r>
              <a:rPr lang="ru-RU" sz="1800" dirty="0" smtClean="0"/>
              <a:t>А почему учитель?                                                                             Почему не инженер, повар или                                                                                                     даже дипломат?</a:t>
            </a:r>
            <a:r>
              <a:rPr lang="en-US" sz="1800" dirty="0" smtClean="0"/>
              <a:t>&gt;&gt;</a:t>
            </a:r>
            <a:r>
              <a:rPr lang="ru-RU" sz="1800" dirty="0" smtClean="0"/>
              <a:t>. А всё потому,                                                                       что если задуматься                                                                                                                         то можно понять, что даже у                                                                                  самых известных и состоятельных                                                                     людей имеющих престижную                                                                        профессию тоже было детство.                                                                              Они тоже играли в детские игры,                                                                           гуляли с друзьями и, конечно,                                                                          ходили в школу. А в школе у них                                                                         были учителя, которые научили                                                                          их многому. И именно благодаря                                                             учителям вырастают  умные,                                                                       талантливые и обеспеченные люди.</a:t>
            </a:r>
            <a:endParaRPr lang="ru-RU" sz="1800" dirty="0"/>
          </a:p>
        </p:txBody>
      </p:sp>
      <p:pic>
        <p:nvPicPr>
          <p:cNvPr id="5" name="Picture 2" descr="D:\Desktop\0002-002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268760"/>
            <a:ext cx="2756297" cy="1872208"/>
          </a:xfrm>
          <a:prstGeom prst="rect">
            <a:avLst/>
          </a:prstGeom>
          <a:noFill/>
        </p:spPr>
      </p:pic>
      <p:pic>
        <p:nvPicPr>
          <p:cNvPr id="1027" name="Picture 3" descr="D:\Desktop\POVAR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844824"/>
            <a:ext cx="1777852" cy="2217983"/>
          </a:xfrm>
          <a:prstGeom prst="rect">
            <a:avLst/>
          </a:prstGeom>
          <a:noFill/>
        </p:spPr>
      </p:pic>
      <p:pic>
        <p:nvPicPr>
          <p:cNvPr id="1028" name="Picture 4" descr="D:\Desktop\3a663904c35a7569f56dbe3f3e893ca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293096"/>
            <a:ext cx="4104456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400" dirty="0" smtClean="0"/>
              <a:t> Учитель — ныне одна</a:t>
            </a:r>
          </a:p>
          <a:p>
            <a:pPr algn="just">
              <a:buNone/>
            </a:pPr>
            <a:r>
              <a:rPr lang="ru-RU" sz="2400" dirty="0" smtClean="0"/>
              <a:t> из самых распространённых</a:t>
            </a:r>
          </a:p>
          <a:p>
            <a:pPr algn="just">
              <a:buNone/>
            </a:pPr>
            <a:r>
              <a:rPr lang="ru-RU" sz="2400" dirty="0" smtClean="0"/>
              <a:t> общественных профессий,</a:t>
            </a:r>
          </a:p>
          <a:p>
            <a:pPr algn="just">
              <a:buNone/>
            </a:pPr>
            <a:r>
              <a:rPr lang="ru-RU" sz="2400" dirty="0" smtClean="0"/>
              <a:t> возникшая вследствие как </a:t>
            </a:r>
          </a:p>
          <a:p>
            <a:pPr algn="just">
              <a:buNone/>
            </a:pPr>
            <a:r>
              <a:rPr lang="ru-RU" sz="2400" dirty="0" smtClean="0"/>
              <a:t>необходимости воспитания </a:t>
            </a:r>
          </a:p>
          <a:p>
            <a:pPr algn="just">
              <a:buNone/>
            </a:pPr>
            <a:r>
              <a:rPr lang="ru-RU" sz="2400" dirty="0" smtClean="0"/>
              <a:t>и обучения следующих </a:t>
            </a:r>
          </a:p>
          <a:p>
            <a:pPr algn="just">
              <a:buNone/>
            </a:pPr>
            <a:r>
              <a:rPr lang="ru-RU" sz="2400" dirty="0" smtClean="0"/>
              <a:t>поколений для более успешного</a:t>
            </a:r>
          </a:p>
          <a:p>
            <a:pPr algn="just">
              <a:buNone/>
            </a:pPr>
            <a:r>
              <a:rPr lang="ru-RU" sz="2400" dirty="0" smtClean="0"/>
              <a:t> и быстрого их вхождения в </a:t>
            </a:r>
          </a:p>
          <a:p>
            <a:pPr algn="just">
              <a:buNone/>
            </a:pPr>
            <a:r>
              <a:rPr lang="ru-RU" sz="2400" dirty="0" smtClean="0"/>
              <a:t>общественную жизнь, так и</a:t>
            </a:r>
          </a:p>
          <a:p>
            <a:pPr algn="just">
              <a:buNone/>
            </a:pPr>
            <a:r>
              <a:rPr lang="ru-RU" sz="2400" dirty="0" smtClean="0"/>
              <a:t> роста общественных возможностей</a:t>
            </a:r>
          </a:p>
          <a:p>
            <a:pPr algn="just">
              <a:buNone/>
            </a:pPr>
            <a:r>
              <a:rPr lang="ru-RU" sz="2400" dirty="0" smtClean="0"/>
              <a:t> для содержания отдельных людей,</a:t>
            </a:r>
          </a:p>
          <a:p>
            <a:pPr algn="just">
              <a:buNone/>
            </a:pPr>
            <a:r>
              <a:rPr lang="ru-RU" sz="2400" dirty="0" smtClean="0"/>
              <a:t> выполняющих эти задачи. </a:t>
            </a:r>
          </a:p>
          <a:p>
            <a:pPr algn="just">
              <a:buNone/>
            </a:pPr>
            <a:r>
              <a:rPr lang="ru-RU" sz="2400" dirty="0" smtClean="0"/>
              <a:t>Таким образом учительство – одна</a:t>
            </a:r>
          </a:p>
          <a:p>
            <a:pPr algn="just">
              <a:buNone/>
            </a:pPr>
            <a:r>
              <a:rPr lang="ru-RU" sz="2400" dirty="0" smtClean="0"/>
              <a:t> из самых важных профессий.</a:t>
            </a:r>
            <a:endParaRPr lang="ru-RU" dirty="0"/>
          </a:p>
        </p:txBody>
      </p:sp>
      <p:pic>
        <p:nvPicPr>
          <p:cNvPr id="1026" name="Picture 2" descr="D:\Desktop\57e8fae806ed2_57e8fae806f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196752"/>
            <a:ext cx="4553117" cy="3033514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Задача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Быть учителем очень не легко. Ведь с самого детства, когда дети приходят в 1 класс нужно заложить в них всё самое лучшее. Приучить к добру и отучить от зла. Все дети на свете разные. Одни послушны, другие – не очень. Но учителя способны справится с любым ребенком. Это их отличительная черта</a:t>
            </a:r>
            <a:endParaRPr lang="ru-RU" sz="2000" dirty="0"/>
          </a:p>
        </p:txBody>
      </p:sp>
      <p:pic>
        <p:nvPicPr>
          <p:cNvPr id="2050" name="Picture 2" descr="D:\Desktop\1262192035_pikal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573016"/>
            <a:ext cx="4286250" cy="3000375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Места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rgbClr val="404040"/>
                </a:solidFill>
                <a:latin typeface="Trebuchet MS" charset="0"/>
              </a:rPr>
              <a:t>Прежде всего, учителя работают в школе. Хотя, конечно, в более широком понимании значения слова учитель, так может называться любой, кто посвящает себя учительству, кто учит кого-нибудь другого чему-либо, передаёт ему свои знания. Таким образом, учитель может работать где угодно, но должен учить учеников. Однако в юридическом смысле, учитель работает именно в школе. Работают учителя, наряду со школами, гимназиями и лицеями, в учреждениях начального и среднего профессионального образования (ПТУ, училища, колледжи, техникумы). Востребованы они и в учреждениях дополнительного образования: различных кружках, секциях и </a:t>
            </a:r>
            <a:r>
              <a:rPr lang="ru-RU" sz="2400" dirty="0" smtClean="0">
                <a:solidFill>
                  <a:srgbClr val="404040"/>
                </a:solidFill>
                <a:latin typeface="Trebuchet MS" charset="0"/>
              </a:rPr>
              <a:t>т.п.</a:t>
            </a:r>
            <a:endParaRPr lang="ru-RU" sz="2400" dirty="0" smtClean="0">
              <a:solidFill>
                <a:srgbClr val="404040"/>
              </a:solidFill>
              <a:latin typeface="Trebuchet MS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качества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28600" indent="-180975">
              <a:spcBef>
                <a:spcPts val="563"/>
              </a:spcBef>
              <a:spcAft>
                <a:spcPts val="300"/>
              </a:spcAft>
              <a:tabLst>
                <a:tab pos="2286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</a:pPr>
            <a:r>
              <a:rPr lang="ru-RU" sz="2400" dirty="0" smtClean="0">
                <a:solidFill>
                  <a:srgbClr val="404040"/>
                </a:solidFill>
                <a:latin typeface="Trebuchet MS" charset="0"/>
              </a:rPr>
              <a:t>1.Ярко выраженная устойчивая педагогическая направленность интересов и потребностей.</a:t>
            </a:r>
          </a:p>
          <a:p>
            <a:pPr marL="228600" indent="-180975">
              <a:spcBef>
                <a:spcPts val="563"/>
              </a:spcBef>
              <a:spcAft>
                <a:spcPts val="300"/>
              </a:spcAft>
              <a:tabLst>
                <a:tab pos="2286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</a:pPr>
            <a:r>
              <a:rPr lang="ru-RU" sz="2400" dirty="0" smtClean="0">
                <a:solidFill>
                  <a:srgbClr val="404040"/>
                </a:solidFill>
                <a:latin typeface="Trebuchet MS" charset="0"/>
              </a:rPr>
              <a:t>2.Гармоничное умственное, нравственное и эстетическое развитие.</a:t>
            </a:r>
          </a:p>
          <a:p>
            <a:pPr marL="228600" indent="-180975">
              <a:spcBef>
                <a:spcPts val="563"/>
              </a:spcBef>
              <a:spcAft>
                <a:spcPts val="300"/>
              </a:spcAft>
              <a:tabLst>
                <a:tab pos="2286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</a:pPr>
            <a:r>
              <a:rPr lang="ru-RU" sz="2400" dirty="0" smtClean="0">
                <a:solidFill>
                  <a:srgbClr val="404040"/>
                </a:solidFill>
                <a:latin typeface="Trebuchet MS" charset="0"/>
              </a:rPr>
              <a:t>3.Педагогическое мастерство.</a:t>
            </a:r>
          </a:p>
          <a:p>
            <a:pPr marL="228600" indent="-180975">
              <a:spcBef>
                <a:spcPts val="563"/>
              </a:spcBef>
              <a:spcAft>
                <a:spcPts val="300"/>
              </a:spcAft>
              <a:tabLst>
                <a:tab pos="2286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</a:pPr>
            <a:r>
              <a:rPr lang="ru-RU" sz="2400" dirty="0" smtClean="0">
                <a:solidFill>
                  <a:srgbClr val="404040"/>
                </a:solidFill>
                <a:latin typeface="Trebuchet MS" charset="0"/>
              </a:rPr>
              <a:t>4.Установка на постоянное самосовершенствование.</a:t>
            </a:r>
          </a:p>
          <a:p>
            <a:pPr marL="228600" indent="-180975">
              <a:spcBef>
                <a:spcPts val="563"/>
              </a:spcBef>
              <a:spcAft>
                <a:spcPts val="300"/>
              </a:spcAft>
              <a:tabLst>
                <a:tab pos="2286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</a:pPr>
            <a:r>
              <a:rPr lang="ru-RU" sz="2400" dirty="0" smtClean="0">
                <a:solidFill>
                  <a:srgbClr val="404040"/>
                </a:solidFill>
                <a:latin typeface="Trebuchet MS" charset="0"/>
              </a:rPr>
              <a:t>5.Культура поведения и общения, педагогический такт.</a:t>
            </a:r>
          </a:p>
          <a:p>
            <a:pPr marL="228600" indent="-180975">
              <a:spcBef>
                <a:spcPts val="563"/>
              </a:spcBef>
              <a:spcAft>
                <a:spcPts val="300"/>
              </a:spcAft>
              <a:tabLst>
                <a:tab pos="2286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</a:pPr>
            <a:r>
              <a:rPr lang="ru-RU" sz="2400" dirty="0" smtClean="0">
                <a:solidFill>
                  <a:srgbClr val="404040"/>
                </a:solidFill>
                <a:latin typeface="Trebuchet MS" charset="0"/>
              </a:rPr>
              <a:t>6.Личностная самостоятельность учителя.</a:t>
            </a:r>
          </a:p>
          <a:p>
            <a:pPr marL="228600" indent="-180975">
              <a:spcBef>
                <a:spcPts val="563"/>
              </a:spcBef>
              <a:spcAft>
                <a:spcPts val="300"/>
              </a:spcAft>
              <a:tabLst>
                <a:tab pos="2286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</a:pPr>
            <a:r>
              <a:rPr lang="ru-RU" sz="2400" dirty="0" smtClean="0">
                <a:solidFill>
                  <a:srgbClr val="404040"/>
                </a:solidFill>
                <a:latin typeface="Trebuchet MS" charset="0"/>
              </a:rPr>
              <a:t>7.Общая педагогическая эрудиция и компетентность.</a:t>
            </a:r>
          </a:p>
          <a:p>
            <a:pPr marL="228600" indent="-180975">
              <a:spcBef>
                <a:spcPts val="563"/>
              </a:spcBef>
              <a:spcAft>
                <a:spcPts val="300"/>
              </a:spcAft>
              <a:tabLst>
                <a:tab pos="2286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</a:pPr>
            <a:r>
              <a:rPr lang="ru-RU" sz="2400" dirty="0" smtClean="0">
                <a:solidFill>
                  <a:srgbClr val="404040"/>
                </a:solidFill>
                <a:latin typeface="Trebuchet MS" charset="0"/>
              </a:rPr>
              <a:t>8.Доброжелательность, общительность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    </a:t>
            </a:r>
            <a:r>
              <a:rPr lang="ru-RU" dirty="0" err="1" smtClean="0"/>
              <a:t>Востребованность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21 веке – в веке компьютерных технологий производство не стоит на месте. Каждый день люди изобретают </a:t>
            </a:r>
            <a:r>
              <a:rPr lang="ru-RU" dirty="0" smtClean="0"/>
              <a:t>что-то </a:t>
            </a:r>
            <a:r>
              <a:rPr lang="ru-RU" dirty="0" smtClean="0"/>
              <a:t>новое. Но не было бы ничего создано если бы авторов изобретений не обучали их учителя и наставники. Да, человек может получать знания из главнейшего источника информации – из интернета, но учитель постарается объяснить вам всё на простом для вас языке, и всё же </a:t>
            </a:r>
            <a:r>
              <a:rPr lang="ru-RU" dirty="0" smtClean="0"/>
              <a:t>интереснее </a:t>
            </a:r>
            <a:r>
              <a:rPr lang="ru-RU" dirty="0" smtClean="0"/>
              <a:t>ходить в школу, видеться с одноклассниками и сидеть на уроках всем вместе под руководством учителя. Учитель – это </a:t>
            </a:r>
            <a:r>
              <a:rPr lang="ru-RU" dirty="0" smtClean="0"/>
              <a:t>очень </a:t>
            </a:r>
            <a:r>
              <a:rPr lang="ru-RU" dirty="0" smtClean="0"/>
              <a:t>важная профессия</a:t>
            </a:r>
            <a:r>
              <a:rPr lang="ru-RU" dirty="0" smtClean="0"/>
              <a:t>!!!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Сейчас не каждый хочет стать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учителем</a:t>
            </a:r>
            <a:r>
              <a:rPr lang="ru-RU" sz="2000" dirty="0" smtClean="0"/>
              <a:t>, ведь это кропотливая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работа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Нужно </a:t>
            </a:r>
            <a:r>
              <a:rPr lang="ru-RU" sz="2000" dirty="0" smtClean="0"/>
              <a:t>нести ответственность за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детей,  </a:t>
            </a:r>
            <a:r>
              <a:rPr lang="ru-RU" sz="2000" dirty="0" smtClean="0"/>
              <a:t>проверять </a:t>
            </a:r>
            <a:r>
              <a:rPr lang="ru-RU" sz="2000" dirty="0" smtClean="0"/>
              <a:t>домашние </a:t>
            </a:r>
          </a:p>
          <a:p>
            <a:pPr>
              <a:buNone/>
            </a:pPr>
            <a:r>
              <a:rPr lang="ru-RU" sz="2000" dirty="0" smtClean="0"/>
              <a:t>задания, </a:t>
            </a:r>
            <a:r>
              <a:rPr lang="ru-RU" sz="2000" dirty="0" smtClean="0"/>
              <a:t>объяснять новую </a:t>
            </a:r>
            <a:r>
              <a:rPr lang="ru-RU" sz="2000" dirty="0" smtClean="0"/>
              <a:t>тему, </a:t>
            </a:r>
          </a:p>
          <a:p>
            <a:pPr>
              <a:buNone/>
            </a:pPr>
            <a:r>
              <a:rPr lang="ru-RU" sz="2000" dirty="0" smtClean="0"/>
              <a:t>готовиться к урокам и </a:t>
            </a:r>
          </a:p>
          <a:p>
            <a:pPr>
              <a:buNone/>
            </a:pPr>
            <a:r>
              <a:rPr lang="ru-RU" sz="2000" dirty="0" smtClean="0"/>
              <a:t>мероприятиям.</a:t>
            </a:r>
          </a:p>
          <a:p>
            <a:pPr>
              <a:buNone/>
            </a:pPr>
            <a:r>
              <a:rPr lang="ru-RU" sz="2000" dirty="0" smtClean="0"/>
              <a:t>Несмотря на то, что эта профессия </a:t>
            </a:r>
          </a:p>
          <a:p>
            <a:pPr>
              <a:buNone/>
            </a:pPr>
            <a:r>
              <a:rPr lang="ru-RU" sz="2000" dirty="0" smtClean="0"/>
              <a:t>не </a:t>
            </a:r>
            <a:r>
              <a:rPr lang="ru-RU" sz="2000" dirty="0" smtClean="0"/>
              <a:t>очень </a:t>
            </a:r>
            <a:r>
              <a:rPr lang="ru-RU" sz="2000" dirty="0" smtClean="0"/>
              <a:t>популярна, </a:t>
            </a:r>
          </a:p>
          <a:p>
            <a:pPr>
              <a:buNone/>
            </a:pPr>
            <a:r>
              <a:rPr lang="ru-RU" sz="2000" dirty="0" smtClean="0"/>
              <a:t>она </a:t>
            </a:r>
            <a:r>
              <a:rPr lang="ru-RU" sz="2000" dirty="0" smtClean="0"/>
              <a:t>крайне востребована.</a:t>
            </a:r>
          </a:p>
          <a:p>
            <a:pPr>
              <a:buNone/>
            </a:pPr>
            <a:endParaRPr lang="ru-RU" sz="2400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916832"/>
            <a:ext cx="3886200" cy="3886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</TotalTime>
  <Words>664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Профессия - Учитель </vt:lpstr>
      <vt:lpstr>                  История</vt:lpstr>
      <vt:lpstr>         Почему учитель?</vt:lpstr>
      <vt:lpstr>              </vt:lpstr>
      <vt:lpstr>            Задача учителя</vt:lpstr>
      <vt:lpstr>              Места работы</vt:lpstr>
      <vt:lpstr>Основные качества учителя</vt:lpstr>
      <vt:lpstr>       Востребованность</vt:lpstr>
      <vt:lpstr>                     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Профессия учитель. </dc:title>
  <dc:creator>user</dc:creator>
  <cp:lastModifiedBy>Балбеска</cp:lastModifiedBy>
  <cp:revision>18</cp:revision>
  <dcterms:created xsi:type="dcterms:W3CDTF">2016-12-08T15:33:14Z</dcterms:created>
  <dcterms:modified xsi:type="dcterms:W3CDTF">2016-12-14T17:03:22Z</dcterms:modified>
</cp:coreProperties>
</file>