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9" r:id="rId4"/>
    <p:sldId id="274" r:id="rId5"/>
    <p:sldId id="262" r:id="rId6"/>
    <p:sldId id="275" r:id="rId7"/>
    <p:sldId id="276" r:id="rId8"/>
    <p:sldId id="26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>
        <p:scale>
          <a:sx n="106" d="100"/>
          <a:sy n="106" d="100"/>
        </p:scale>
        <p:origin x="-9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502920" y="1984248"/>
            <a:ext cx="8211312" cy="2953512"/>
          </a:xfrm>
          <a:prstGeom prst="roundRect">
            <a:avLst>
              <a:gd name="adj" fmla="val 5521"/>
            </a:avLst>
          </a:prstGeom>
          <a:gradFill>
            <a:gsLst>
              <a:gs pos="0">
                <a:schemeClr val="bg1">
                  <a:alpha val="79000"/>
                </a:schemeClr>
              </a:gs>
              <a:gs pos="30000">
                <a:schemeClr val="bg2"/>
              </a:gs>
              <a:gs pos="66000">
                <a:schemeClr val="bg2"/>
              </a:gs>
              <a:gs pos="100000">
                <a:schemeClr val="bg1">
                  <a:alpha val="61000"/>
                </a:schemeClr>
              </a:gs>
            </a:gsLst>
            <a:lin ang="5400000" scaled="1"/>
          </a:gradFill>
          <a:ln w="38100">
            <a:solidFill>
              <a:schemeClr val="bg2">
                <a:lumMod val="20000"/>
                <a:lumOff val="8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13232" y="2432304"/>
            <a:ext cx="7772400" cy="1353312"/>
          </a:xfrm>
        </p:spPr>
        <p:txBody>
          <a:bodyPr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>
              <a:defRPr sz="480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353312" y="3785616"/>
            <a:ext cx="6400800" cy="75895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 bwMode="gray">
          <a:xfrm>
            <a:off x="859536" y="1719072"/>
            <a:ext cx="7498080" cy="429768"/>
          </a:xfrm>
          <a:prstGeom prst="roundRect">
            <a:avLst>
              <a:gd name="adj" fmla="val 23050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 bwMode="gray">
          <a:xfrm>
            <a:off x="859536" y="4718304"/>
            <a:ext cx="7498080" cy="429768"/>
          </a:xfrm>
          <a:prstGeom prst="roundRect">
            <a:avLst>
              <a:gd name="adj" fmla="val 25178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78000">
                <a:schemeClr val="bg2">
                  <a:lumMod val="60000"/>
                  <a:lumOff val="40000"/>
                </a:schemeClr>
              </a:gs>
              <a:gs pos="7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 bwMode="gray">
          <a:xfrm>
            <a:off x="5641848" y="1801368"/>
            <a:ext cx="2496312" cy="265176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 userDrawn="1"/>
        </p:nvGrpSpPr>
        <p:grpSpPr bwMode="ltGray">
          <a:xfrm>
            <a:off x="5733288" y="1892808"/>
            <a:ext cx="850392" cy="73152"/>
            <a:chOff x="5733288" y="1874520"/>
            <a:chExt cx="850392" cy="73152"/>
          </a:xfrm>
          <a:effectLst>
            <a:glow rad="63500">
              <a:schemeClr val="tx1">
                <a:alpha val="40000"/>
              </a:schemeClr>
            </a:glow>
            <a:outerShdw blurRad="50800" dist="50800" dir="5400000" algn="ctr" rotWithShape="0">
              <a:schemeClr val="accent1">
                <a:lumMod val="20000"/>
                <a:lumOff val="80000"/>
                <a:alpha val="21000"/>
              </a:schemeClr>
            </a:outerShdw>
          </a:effectLst>
        </p:grpSpPr>
        <p:sp>
          <p:nvSpPr>
            <p:cNvPr id="13" name="Oval 12"/>
            <p:cNvSpPr/>
            <p:nvPr userDrawn="1"/>
          </p:nvSpPr>
          <p:spPr bwMode="ltGray">
            <a:xfrm>
              <a:off x="573328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ltGray">
            <a:xfrm>
              <a:off x="5925312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 bwMode="ltGray">
            <a:xfrm>
              <a:off x="6117336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ltGray">
            <a:xfrm>
              <a:off x="6309360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ltGray">
            <a:xfrm>
              <a:off x="651052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283464" y="356616"/>
            <a:ext cx="7004304" cy="608990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548640" y="219456"/>
            <a:ext cx="283464" cy="283464"/>
            <a:chOff x="548640" y="173736"/>
            <a:chExt cx="283464" cy="283464"/>
          </a:xfrm>
        </p:grpSpPr>
        <p:sp>
          <p:nvSpPr>
            <p:cNvPr id="9" name="Oval 8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 userDrawn="1"/>
        </p:nvGrpSpPr>
        <p:grpSpPr bwMode="gray">
          <a:xfrm>
            <a:off x="914400" y="219456"/>
            <a:ext cx="283464" cy="283464"/>
            <a:chOff x="548640" y="173736"/>
            <a:chExt cx="283464" cy="283464"/>
          </a:xfrm>
        </p:grpSpPr>
        <p:sp>
          <p:nvSpPr>
            <p:cNvPr id="12" name="Oval 11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 bwMode="gray">
          <a:xfrm>
            <a:off x="1289304" y="219456"/>
            <a:ext cx="283464" cy="283464"/>
            <a:chOff x="548640" y="173736"/>
            <a:chExt cx="283464" cy="283464"/>
          </a:xfrm>
        </p:grpSpPr>
        <p:sp>
          <p:nvSpPr>
            <p:cNvPr id="15" name="Oval 14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360920" y="365760"/>
            <a:ext cx="1426464" cy="6062472"/>
          </a:xfrm>
        </p:spPr>
        <p:txBody>
          <a:bodyPr vert="eaVert">
            <a:scene3d>
              <a:camera prst="orthographicFront"/>
              <a:lightRig rig="flat" dir="t"/>
            </a:scene3d>
            <a:sp3d extrusionH="3175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>
              <a:defRPr>
                <a:gradFill flip="none" rotWithShape="1"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576072"/>
            <a:ext cx="6373368" cy="56418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57200"/>
            <a:ext cx="8147304" cy="950976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72768"/>
            <a:ext cx="8119872" cy="48280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 bwMode="gray">
          <a:xfrm>
            <a:off x="548640" y="164592"/>
            <a:ext cx="283464" cy="283464"/>
            <a:chOff x="548640" y="173736"/>
            <a:chExt cx="283464" cy="283464"/>
          </a:xfrm>
        </p:grpSpPr>
        <p:sp>
          <p:nvSpPr>
            <p:cNvPr id="9" name="Oval 8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 userDrawn="1"/>
        </p:nvGrpSpPr>
        <p:grpSpPr bwMode="gray">
          <a:xfrm>
            <a:off x="914400" y="164592"/>
            <a:ext cx="283464" cy="283464"/>
            <a:chOff x="548640" y="173736"/>
            <a:chExt cx="283464" cy="283464"/>
          </a:xfrm>
        </p:grpSpPr>
        <p:sp>
          <p:nvSpPr>
            <p:cNvPr id="12" name="Oval 11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 bwMode="gray">
          <a:xfrm>
            <a:off x="1289304" y="164592"/>
            <a:ext cx="283464" cy="283464"/>
            <a:chOff x="548640" y="173736"/>
            <a:chExt cx="283464" cy="283464"/>
          </a:xfrm>
        </p:grpSpPr>
        <p:sp>
          <p:nvSpPr>
            <p:cNvPr id="15" name="Oval 14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502920" y="3712464"/>
            <a:ext cx="8147304" cy="2139696"/>
          </a:xfrm>
          <a:prstGeom prst="roundRect">
            <a:avLst>
              <a:gd name="adj" fmla="val 9795"/>
            </a:avLst>
          </a:prstGeom>
          <a:gradFill>
            <a:gsLst>
              <a:gs pos="0">
                <a:schemeClr val="bg1">
                  <a:alpha val="79000"/>
                </a:schemeClr>
              </a:gs>
              <a:gs pos="30000">
                <a:schemeClr val="bg2"/>
              </a:gs>
              <a:gs pos="66000">
                <a:schemeClr val="bg2"/>
              </a:gs>
              <a:gs pos="100000">
                <a:schemeClr val="bg1">
                  <a:alpha val="61000"/>
                </a:schemeClr>
              </a:gs>
            </a:gsLst>
            <a:lin ang="5400000" scaled="1"/>
          </a:gradFill>
          <a:ln w="38100">
            <a:solidFill>
              <a:schemeClr val="bg2">
                <a:lumMod val="20000"/>
                <a:lumOff val="8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 bwMode="gray">
          <a:xfrm>
            <a:off x="859536" y="5641848"/>
            <a:ext cx="7498080" cy="429768"/>
          </a:xfrm>
          <a:prstGeom prst="roundRect">
            <a:avLst>
              <a:gd name="adj" fmla="val 25178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78000">
                <a:schemeClr val="bg2">
                  <a:lumMod val="60000"/>
                  <a:lumOff val="40000"/>
                </a:schemeClr>
              </a:gs>
              <a:gs pos="7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40080" y="3931920"/>
            <a:ext cx="7790688" cy="171907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36" y="2642616"/>
            <a:ext cx="7498080" cy="740664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 bwMode="gray">
          <a:xfrm>
            <a:off x="859536" y="3502152"/>
            <a:ext cx="7498080" cy="429768"/>
          </a:xfrm>
          <a:prstGeom prst="roundRect">
            <a:avLst>
              <a:gd name="adj" fmla="val 23050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 bwMode="gray">
          <a:xfrm>
            <a:off x="5641848" y="3584448"/>
            <a:ext cx="2496312" cy="265176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 bwMode="ltGray">
          <a:xfrm>
            <a:off x="5733288" y="3675888"/>
            <a:ext cx="850392" cy="73152"/>
            <a:chOff x="5733288" y="1874520"/>
            <a:chExt cx="850392" cy="73152"/>
          </a:xfrm>
          <a:effectLst>
            <a:glow rad="63500">
              <a:schemeClr val="tx1">
                <a:alpha val="40000"/>
              </a:schemeClr>
            </a:glow>
            <a:outerShdw blurRad="50800" dist="50800" dir="5400000" algn="ctr" rotWithShape="0">
              <a:schemeClr val="accent1">
                <a:lumMod val="20000"/>
                <a:lumOff val="80000"/>
                <a:alpha val="21000"/>
              </a:schemeClr>
            </a:outerShdw>
          </a:effectLst>
        </p:grpSpPr>
        <p:sp>
          <p:nvSpPr>
            <p:cNvPr id="12" name="Oval 11"/>
            <p:cNvSpPr/>
            <p:nvPr userDrawn="1"/>
          </p:nvSpPr>
          <p:spPr bwMode="ltGray">
            <a:xfrm>
              <a:off x="573328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ltGray">
            <a:xfrm>
              <a:off x="5925312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ltGray">
            <a:xfrm>
              <a:off x="6117336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 bwMode="ltGray">
            <a:xfrm>
              <a:off x="6309360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ltGray">
            <a:xfrm>
              <a:off x="651052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283464" y="1216152"/>
            <a:ext cx="8577072" cy="5294376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 bwMode="gray">
          <a:xfrm>
            <a:off x="694944" y="1078992"/>
            <a:ext cx="283464" cy="283464"/>
            <a:chOff x="548640" y="173736"/>
            <a:chExt cx="283464" cy="283464"/>
          </a:xfrm>
        </p:grpSpPr>
        <p:sp>
          <p:nvSpPr>
            <p:cNvPr id="10" name="Oval 9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 bwMode="gray">
          <a:xfrm>
            <a:off x="1051560" y="1078992"/>
            <a:ext cx="283464" cy="283464"/>
            <a:chOff x="548640" y="173736"/>
            <a:chExt cx="283464" cy="283464"/>
          </a:xfrm>
        </p:grpSpPr>
        <p:sp>
          <p:nvSpPr>
            <p:cNvPr id="13" name="Oval 12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 userDrawn="1"/>
        </p:nvGrpSpPr>
        <p:grpSpPr bwMode="gray">
          <a:xfrm>
            <a:off x="1426464" y="1078992"/>
            <a:ext cx="283464" cy="283464"/>
            <a:chOff x="548640" y="173736"/>
            <a:chExt cx="283464" cy="283464"/>
          </a:xfrm>
        </p:grpSpPr>
        <p:sp>
          <p:nvSpPr>
            <p:cNvPr id="16" name="Oval 15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46304"/>
            <a:ext cx="8229600" cy="1069848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554480"/>
            <a:ext cx="3968496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720" y="1554480"/>
            <a:ext cx="3968496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 bwMode="gray">
          <a:xfrm>
            <a:off x="4645152" y="1371600"/>
            <a:ext cx="4215384" cy="5148072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 bwMode="gray">
          <a:xfrm>
            <a:off x="283464" y="1371600"/>
            <a:ext cx="4215384" cy="5148072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46304"/>
            <a:ext cx="8229600" cy="1143000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429768" y="1527048"/>
            <a:ext cx="393192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322576"/>
            <a:ext cx="3931920" cy="40050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white">
          <a:xfrm>
            <a:off x="4782312" y="1527048"/>
            <a:ext cx="393192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322576"/>
            <a:ext cx="3931920" cy="40050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56616" y="429768"/>
            <a:ext cx="3118104" cy="10058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429768"/>
            <a:ext cx="5184648" cy="5861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616" y="1435608"/>
            <a:ext cx="3118104" cy="4855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 bwMode="gray">
          <a:xfrm>
            <a:off x="548640" y="164592"/>
            <a:ext cx="283464" cy="283464"/>
            <a:chOff x="548640" y="173736"/>
            <a:chExt cx="283464" cy="283464"/>
          </a:xfrm>
        </p:grpSpPr>
        <p:sp>
          <p:nvSpPr>
            <p:cNvPr id="10" name="Oval 9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 bwMode="gray">
          <a:xfrm>
            <a:off x="914400" y="164592"/>
            <a:ext cx="283464" cy="283464"/>
            <a:chOff x="548640" y="173736"/>
            <a:chExt cx="283464" cy="283464"/>
          </a:xfrm>
        </p:grpSpPr>
        <p:sp>
          <p:nvSpPr>
            <p:cNvPr id="13" name="Oval 12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 userDrawn="1"/>
        </p:nvGrpSpPr>
        <p:grpSpPr bwMode="gray">
          <a:xfrm>
            <a:off x="1289304" y="164592"/>
            <a:ext cx="283464" cy="283464"/>
            <a:chOff x="548640" y="173736"/>
            <a:chExt cx="283464" cy="283464"/>
          </a:xfrm>
        </p:grpSpPr>
        <p:sp>
          <p:nvSpPr>
            <p:cNvPr id="16" name="Oval 15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30352" y="3273552"/>
            <a:ext cx="2642616" cy="137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200400" y="612775"/>
            <a:ext cx="5404104" cy="4114800"/>
          </a:xfrm>
          <a:prstGeom prst="roundRect">
            <a:avLst>
              <a:gd name="adj" fmla="val 5778"/>
            </a:avLst>
          </a:prstGeom>
          <a:ln w="38100">
            <a:solidFill>
              <a:srgbClr val="FFFFFF">
                <a:alpha val="80000"/>
              </a:srgbClr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5848" y="4800600"/>
            <a:ext cx="5102352" cy="1371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27000"/>
            </a:blip>
            <a:srcRect/>
            <a:tile tx="0" ty="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57200" y="6556248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4F69-8E03-49F7-AC37-2962A3EDDBFF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5815584" y="6556248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02152" y="6556248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143932" cy="2571768"/>
          </a:xfrm>
        </p:spPr>
        <p:txBody>
          <a:bodyPr/>
          <a:lstStyle/>
          <a:p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Профессия</a:t>
            </a:r>
            <a:br>
              <a:rPr lang="ru-RU" sz="4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Архитектор</a:t>
            </a:r>
            <a:endParaRPr lang="ru-RU" sz="4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5143512"/>
            <a:ext cx="5715040" cy="1714488"/>
          </a:xfrm>
        </p:spPr>
        <p:txBody>
          <a:bodyPr>
            <a:noAutofit/>
          </a:bodyPr>
          <a:lstStyle/>
          <a:p>
            <a:r>
              <a:rPr lang="ru-RU" b="1" dirty="0" smtClean="0"/>
              <a:t>Подготовила:</a:t>
            </a:r>
          </a:p>
          <a:p>
            <a:r>
              <a:rPr lang="ru-RU" b="1" dirty="0" smtClean="0"/>
              <a:t>Коваленко Агния</a:t>
            </a:r>
          </a:p>
          <a:p>
            <a:r>
              <a:rPr lang="ru-RU" b="1" dirty="0" smtClean="0"/>
              <a:t>Обучающаяся 10 класса</a:t>
            </a:r>
          </a:p>
          <a:p>
            <a:r>
              <a:rPr lang="ru-RU" b="1" dirty="0" smtClean="0"/>
              <a:t>МКОУ СОШ №6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500990" cy="192882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Архитектор</a:t>
            </a:r>
            <a:r>
              <a:rPr lang="ru-RU" sz="2800" b="0" dirty="0" smtClean="0">
                <a:solidFill>
                  <a:schemeClr val="accent1"/>
                </a:solidFill>
              </a:rPr>
              <a:t> 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400" b="0" dirty="0" smtClean="0"/>
              <a:t>(от др. греч.   «главный строитель») — специалист, который занимается архитектурным проектированием, то есть разработкой планов зданий, их фасадов, а также внутренних пространств.</a:t>
            </a:r>
            <a:endParaRPr lang="ru-RU" sz="2400" b="0" dirty="0"/>
          </a:p>
        </p:txBody>
      </p:sp>
      <p:pic>
        <p:nvPicPr>
          <p:cNvPr id="5" name="Рисунок 4" descr="talkovskiy-4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778" t="639" r="4167" b="-275"/>
          <a:stretch>
            <a:fillRect/>
          </a:stretch>
        </p:blipFill>
        <p:spPr>
          <a:xfrm>
            <a:off x="1000100" y="2571744"/>
            <a:ext cx="3143272" cy="3690530"/>
          </a:xfrm>
        </p:spPr>
      </p:pic>
      <p:pic>
        <p:nvPicPr>
          <p:cNvPr id="17410" name="Picture 2" descr="C:\Users\User\Desktop\архитектор\6a00d8345256f969e2014e861f8e1f970d-800wi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2214554"/>
            <a:ext cx="3857652" cy="28932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857224" y="3857628"/>
            <a:ext cx="7286676" cy="18573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 древнегреческом языке существовали два слова: «архи» - «старший» и «</a:t>
            </a:r>
            <a:r>
              <a:rPr lang="ru-RU" sz="24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тект</a:t>
            </a:r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» - «строить». Из этих слов родилось третье: «</a:t>
            </a:r>
            <a:r>
              <a:rPr lang="ru-RU" sz="24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архитектон</a:t>
            </a:r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» - начальник строительных работ</a:t>
            </a:r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2400" dirty="0" smtClean="0"/>
              <a:t>Древние римляне изменили его в «архитектор».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20862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Специализации </a:t>
            </a:r>
            <a:r>
              <a:rPr lang="ru-RU" dirty="0"/>
              <a:t>архитектора в зависимости от вида художественного образа: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8572560" cy="2214578"/>
          </a:xfrm>
        </p:spPr>
        <p:txBody>
          <a:bodyPr>
            <a:normAutofit/>
          </a:bodyPr>
          <a:lstStyle/>
          <a:p>
            <a:r>
              <a:rPr lang="ru-RU" i="1" dirty="0" smtClean="0"/>
              <a:t>архитектор ландшафта;</a:t>
            </a:r>
          </a:p>
          <a:p>
            <a:r>
              <a:rPr lang="ru-RU" i="1" dirty="0" smtClean="0"/>
              <a:t>архитектор промышленного строительства;</a:t>
            </a:r>
          </a:p>
          <a:p>
            <a:r>
              <a:rPr lang="ru-RU" i="1" dirty="0" smtClean="0"/>
              <a:t>архитектор жилья и общественных зданий;</a:t>
            </a:r>
          </a:p>
          <a:p>
            <a:r>
              <a:rPr lang="ru-RU" i="1" dirty="0" smtClean="0"/>
              <a:t>архитектор – реставратор.</a:t>
            </a:r>
            <a:endParaRPr lang="ru-RU" dirty="0"/>
          </a:p>
        </p:txBody>
      </p:sp>
      <p:sp>
        <p:nvSpPr>
          <p:cNvPr id="5122" name="AutoShape 2" descr="Картинка 16 из 1768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Картинка 101 из 42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786058"/>
            <a:ext cx="3500462" cy="285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Картинка 16 из 17683"/>
          <p:cNvPicPr>
            <a:picLocks noChangeAspect="1" noChangeArrowheads="1"/>
          </p:cNvPicPr>
          <p:nvPr/>
        </p:nvPicPr>
        <p:blipFill>
          <a:blip r:embed="rId3" cstate="screen">
            <a:lum contrast="-10000"/>
          </a:blip>
          <a:srcRect/>
          <a:stretch>
            <a:fillRect/>
          </a:stretch>
        </p:blipFill>
        <p:spPr bwMode="auto">
          <a:xfrm>
            <a:off x="142844" y="3714752"/>
            <a:ext cx="3500462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8" name="Picture 8" descr="Картинка 2 из 12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357562"/>
            <a:ext cx="2236734" cy="33155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572428" cy="950976"/>
          </a:xfrm>
        </p:spPr>
        <p:txBody>
          <a:bodyPr/>
          <a:lstStyle/>
          <a:p>
            <a:r>
              <a:rPr lang="ru-RU" dirty="0"/>
              <a:t>Профессиональная деятельность архитектора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разработка градостроительной концепции;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проектирование различных производственных и специальных объектов;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проектирование отдельных зданий, памятников архитектуры;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разработка рабочей документации, осуществление авторского надзора.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ты хочешь стать архитектором, то должен обладать...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54480"/>
            <a:ext cx="4572032" cy="49463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Способности:</a:t>
            </a:r>
          </a:p>
          <a:p>
            <a:pPr>
              <a:buNone/>
            </a:pPr>
            <a:endParaRPr lang="ru-RU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развитое пространственное мышление;</a:t>
            </a:r>
          </a:p>
          <a:p>
            <a:r>
              <a:rPr lang="ru-RU" dirty="0" smtClean="0"/>
              <a:t>математические и аналитические способности;</a:t>
            </a:r>
          </a:p>
          <a:p>
            <a:r>
              <a:rPr lang="ru-RU" dirty="0" smtClean="0"/>
              <a:t>художественные способности;</a:t>
            </a:r>
          </a:p>
          <a:p>
            <a:r>
              <a:rPr lang="ru-RU" dirty="0" smtClean="0"/>
              <a:t>способность к конструированию и проектированию.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54480"/>
            <a:ext cx="4429124" cy="48749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Личные качества:</a:t>
            </a:r>
          </a:p>
          <a:p>
            <a:pPr>
              <a:buNone/>
            </a:pPr>
            <a:endParaRPr lang="ru-RU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оригинальность;</a:t>
            </a:r>
          </a:p>
          <a:p>
            <a:r>
              <a:rPr lang="ru-RU" dirty="0" smtClean="0"/>
              <a:t>находчивость;</a:t>
            </a:r>
          </a:p>
          <a:p>
            <a:r>
              <a:rPr lang="ru-RU" dirty="0" smtClean="0"/>
              <a:t>наблюдательность;</a:t>
            </a:r>
          </a:p>
          <a:p>
            <a:r>
              <a:rPr lang="ru-RU" dirty="0" smtClean="0"/>
              <a:t>хороший глазомер;</a:t>
            </a:r>
          </a:p>
          <a:p>
            <a:r>
              <a:rPr lang="ru-RU" dirty="0" smtClean="0"/>
              <a:t>чувство гармонии и вкуса;</a:t>
            </a:r>
          </a:p>
          <a:p>
            <a:r>
              <a:rPr lang="ru-RU" dirty="0" smtClean="0"/>
              <a:t>ответственность.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/>
              <a:t>Области применения профессии</a:t>
            </a:r>
            <a:br>
              <a:rPr lang="ru-RU" dirty="0" smtClean="0"/>
            </a:br>
            <a:r>
              <a:rPr lang="ru-RU" dirty="0" smtClean="0"/>
              <a:t>(возможные места работы)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5000660" cy="292895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специализированные подразделения в научно-исследовательских, проектных институтах, строительных организациях;</a:t>
            </a:r>
          </a:p>
          <a:p>
            <a:pPr lvl="0"/>
            <a:r>
              <a:rPr lang="ru-RU" dirty="0" smtClean="0"/>
              <a:t>архитектурные мастерские и студии;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214818"/>
            <a:ext cx="5000660" cy="22467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реставрационные мастерские;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мебельные магазины и салоны;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образовательные учреждения (в качестве преподавателя).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340768"/>
            <a:ext cx="3637145" cy="27363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214818"/>
            <a:ext cx="3168352" cy="2376264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01122" cy="92869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>Три </a:t>
            </a:r>
            <a:r>
              <a:rPr lang="ru-RU" sz="4000" dirty="0"/>
              <a:t>ступени развития архитектора: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714356"/>
            <a:ext cx="5000660" cy="37147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1. </a:t>
            </a:r>
            <a:r>
              <a:rPr lang="ru-RU" sz="3400" b="1" u="sng" dirty="0" smtClean="0">
                <a:solidFill>
                  <a:schemeClr val="tx2"/>
                </a:solidFill>
              </a:rPr>
              <a:t>Техник-архитектор</a:t>
            </a:r>
            <a:endParaRPr lang="ru-RU" sz="34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2"/>
                </a:solidFill>
              </a:rPr>
              <a:t>2. </a:t>
            </a:r>
            <a:r>
              <a:rPr lang="ru-RU" sz="3400" b="1" u="sng" dirty="0" smtClean="0">
                <a:solidFill>
                  <a:schemeClr val="tx2"/>
                </a:solidFill>
              </a:rPr>
              <a:t>Ведущий </a:t>
            </a:r>
            <a:r>
              <a:rPr lang="ru-RU" sz="3400" b="1" u="sng" dirty="0" smtClean="0">
                <a:solidFill>
                  <a:schemeClr val="tx2"/>
                </a:solidFill>
              </a:rPr>
              <a:t>архитектор</a:t>
            </a:r>
            <a:endParaRPr lang="ru-RU" sz="34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2"/>
                </a:solidFill>
              </a:rPr>
              <a:t>3. </a:t>
            </a:r>
            <a:r>
              <a:rPr lang="ru-RU" sz="3400" b="1" u="sng" dirty="0" smtClean="0">
                <a:solidFill>
                  <a:schemeClr val="tx2"/>
                </a:solidFill>
              </a:rPr>
              <a:t>Главный </a:t>
            </a:r>
            <a:r>
              <a:rPr lang="ru-RU" sz="3400" b="1" u="sng" dirty="0" smtClean="0">
                <a:solidFill>
                  <a:schemeClr val="tx2"/>
                </a:solidFill>
              </a:rPr>
              <a:t>архитектор</a:t>
            </a:r>
            <a:endParaRPr lang="ru-RU" sz="34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8358246" cy="178595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Подготавливают архитекторов в архитектурных ВУЗах. Стать студентом данного ВУЗа весьма непросто: абитуриентов ждет высокий конкурс и серьезные требования. </a:t>
            </a:r>
          </a:p>
        </p:txBody>
      </p:sp>
      <p:pic>
        <p:nvPicPr>
          <p:cNvPr id="1026" name="Picture 2" descr="Картинка 11 из 12206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-840000">
            <a:off x="544628" y="3149459"/>
            <a:ext cx="2217827" cy="3214710"/>
          </a:xfrm>
          <a:prstGeom prst="rect">
            <a:avLst/>
          </a:prstGeom>
          <a:noFill/>
        </p:spPr>
      </p:pic>
      <p:pic>
        <p:nvPicPr>
          <p:cNvPr id="1028" name="Picture 4" descr="Натюрморт из геометрических те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0000">
            <a:off x="5492199" y="3099814"/>
            <a:ext cx="3262302" cy="2322759"/>
          </a:xfrm>
          <a:prstGeom prst="rect">
            <a:avLst/>
          </a:prstGeom>
          <a:noFill/>
        </p:spPr>
      </p:pic>
      <p:pic>
        <p:nvPicPr>
          <p:cNvPr id="7" name="Содержимое 6" descr="big.jpe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2643174" y="3643314"/>
            <a:ext cx="3571900" cy="258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8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3D02">
      <a:majorFont>
        <a:latin typeface="Arial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3D0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50000"/>
              </a:schemeClr>
            </a:gs>
            <a:gs pos="35000">
              <a:schemeClr val="phClr">
                <a:tint val="40000"/>
                <a:satMod val="200000"/>
              </a:schemeClr>
            </a:gs>
            <a:gs pos="100000">
              <a:schemeClr val="phClr">
                <a:tint val="15000"/>
                <a:satMod val="200000"/>
              </a:schemeClr>
            </a:gs>
          </a:gsLst>
          <a:lin ang="16200000" scaled="1"/>
        </a:gradFill>
        <a:gradFill rotWithShape="1">
          <a:gsLst>
            <a:gs pos="10000">
              <a:schemeClr val="phClr">
                <a:shade val="40000"/>
                <a:satMod val="200000"/>
              </a:schemeClr>
            </a:gs>
            <a:gs pos="65000">
              <a:schemeClr val="phClr">
                <a:shade val="93000"/>
                <a:satMod val="130000"/>
              </a:schemeClr>
            </a:gs>
            <a:gs pos="100000">
              <a:schemeClr val="phClr">
                <a:tint val="70000"/>
                <a:shade val="100000"/>
                <a:satMod val="20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27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63500" h="57150"/>
          </a:sp3d>
        </a:effectStyle>
        <a:effectStyle>
          <a:effectLst>
            <a:outerShdw blurRad="50800" dist="38100" dir="2700000" rotWithShape="0">
              <a:srgbClr val="000000">
                <a:alpha val="37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88900" h="82550"/>
          </a:sp3d>
        </a:effectStyle>
        <a:effectStyle>
          <a:effectLst>
            <a:outerShdw blurRad="50800" dist="381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114300" h="107950"/>
          </a:sp3d>
        </a:effectStyle>
      </a:effectStyleLst>
      <a:bgFillStyleLst>
        <a:solidFill>
          <a:schemeClr val="phClr"/>
        </a:solidFill>
        <a:gradFill rotWithShape="1">
          <a:gsLst>
            <a:gs pos="7000">
              <a:schemeClr val="phClr">
                <a:tint val="100000"/>
                <a:shade val="60000"/>
                <a:satMod val="180000"/>
              </a:schemeClr>
            </a:gs>
            <a:gs pos="48000">
              <a:schemeClr val="phClr">
                <a:tint val="83000"/>
                <a:shade val="100000"/>
                <a:satMod val="300000"/>
              </a:schemeClr>
            </a:gs>
            <a:gs pos="83000">
              <a:schemeClr val="phClr">
                <a:tint val="99000"/>
                <a:shade val="100000"/>
                <a:satMod val="180000"/>
              </a:schemeClr>
            </a:gs>
            <a:gs pos="100000">
              <a:schemeClr val="phClr">
                <a:shade val="60000"/>
                <a:satMod val="180000"/>
                <a:lumMod val="9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0000"/>
                <a:satMod val="250000"/>
              </a:schemeClr>
            </a:gs>
            <a:gs pos="59000">
              <a:schemeClr val="phClr">
                <a:shade val="80000"/>
                <a:satMod val="130000"/>
              </a:schemeClr>
            </a:gs>
            <a:gs pos="100000">
              <a:schemeClr val="phClr">
                <a:shade val="50000"/>
                <a:satMod val="110000"/>
              </a:schemeClr>
            </a:gs>
          </a:gsLst>
          <a:path path="circle">
            <a:fillToRect l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TS010271168</Template>
  <TotalTime>791</TotalTime>
  <Words>207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TS010271168</vt:lpstr>
      <vt:lpstr>Профессия Архитектор</vt:lpstr>
      <vt:lpstr>   Архитектор  (от др. греч.   «главный строитель») — специалист, который занимается архитектурным проектированием, то есть разработкой планов зданий, их фасадов, а также внутренних пространств.</vt:lpstr>
      <vt:lpstr>Слайд 3</vt:lpstr>
      <vt:lpstr>   Специализации архитектора в зависимости от вида художественного образа:   </vt:lpstr>
      <vt:lpstr>Профессиональная деятельность архитектора</vt:lpstr>
      <vt:lpstr>Если ты хочешь стать архитектором, то должен обладать...</vt:lpstr>
      <vt:lpstr>Области применения профессии (возможные места работы)</vt:lpstr>
      <vt:lpstr> Три ступени развития архитектора: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Окружной конкурс «Моя профессиональная карьера» Творческий проект «Моё призвание – быть архитектором!»</dc:title>
  <dc:creator>User</dc:creator>
  <cp:lastModifiedBy>Балбеска</cp:lastModifiedBy>
  <cp:revision>79</cp:revision>
  <dcterms:created xsi:type="dcterms:W3CDTF">2011-10-30T07:11:20Z</dcterms:created>
  <dcterms:modified xsi:type="dcterms:W3CDTF">2016-12-15T18:34:26Z</dcterms:modified>
</cp:coreProperties>
</file>